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0" r:id="rId4"/>
    <p:sldId id="282" r:id="rId5"/>
    <p:sldId id="283" r:id="rId6"/>
    <p:sldId id="284" r:id="rId7"/>
    <p:sldId id="285" r:id="rId8"/>
    <p:sldId id="286" r:id="rId9"/>
    <p:sldId id="271" r:id="rId10"/>
    <p:sldId id="259" r:id="rId11"/>
    <p:sldId id="272" r:id="rId12"/>
    <p:sldId id="261" r:id="rId13"/>
    <p:sldId id="280" r:id="rId14"/>
    <p:sldId id="281" r:id="rId15"/>
    <p:sldId id="265" r:id="rId16"/>
    <p:sldId id="266" r:id="rId17"/>
    <p:sldId id="267" r:id="rId18"/>
    <p:sldId id="268" r:id="rId19"/>
    <p:sldId id="276" r:id="rId20"/>
    <p:sldId id="273" r:id="rId21"/>
    <p:sldId id="277" r:id="rId22"/>
    <p:sldId id="274" r:id="rId23"/>
    <p:sldId id="278" r:id="rId24"/>
    <p:sldId id="279" r:id="rId25"/>
    <p:sldId id="269" r:id="rId26"/>
    <p:sldId id="28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705E8-C397-468E-BA53-643F7D5BA098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F0F9F-1847-4171-96D7-05DE94D7D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26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BB8A9-CDBC-45B3-923A-F0CB9CD9E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03D5D9-D015-4E63-B166-90B839FFE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3E427-66EF-4D31-93A0-E6D44126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9BE7-64CF-4A22-BA1B-3C6C6726EAB9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B2688-2EB0-40ED-8F6C-2871C5B1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956DD9-8DBF-4674-9E3E-9506C6B0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16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09F8C-E9C8-4B23-9E4C-F5A9CAAD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43CC2E-1188-4831-BCDF-DBEC89851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C1A7C7-0E45-4C6B-B0C5-6BCD31EA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FF0C-9D77-425D-A00E-B447FECF76EF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301A1-F307-4AFF-BC9A-100E51C0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96AAF0-E8DC-4384-8F4B-E4002152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6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42C99A-1506-45AC-A0FC-26CDFCF61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956A69-3B30-4182-8625-4968D070D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7DD8C-BF2A-4628-9E26-AF15E09B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ACDA-F853-435B-8A67-60F5DD3A3944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6B729-58C2-462B-85FF-5FB5125AE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8F8C36-7206-4417-BEF5-60FDC84F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9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5C5FD-A201-4635-9257-9345AEAE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45F16A-5AF1-4B96-A1CD-9FC97BF95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61A89E-8FB8-4F04-A485-E19FC4E5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4CD-994A-48A4-BFA0-67D18311858D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4A70C-FC57-4529-AC1D-83D70B59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DCC66-AFF0-4531-9D1A-47C53247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5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B419F-E2FC-44E9-88F4-427CC4A9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88AB80-15CD-4A1C-8603-CEA3DB7CA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E1A741-B246-4574-98CC-93F86B90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63CBE-6FBE-422C-9C32-E28D60B348DC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CF247-5DC6-4F2E-ADBC-36CEDC62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F6BE8-D313-4B29-B413-F4026408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23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7768A-1820-474C-8ACD-FFAD393E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9A45AA-D608-4FCF-A0F5-197A18D7E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0F4A55-6C35-47DE-BFAF-89416AD0C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623DB-B776-4F8E-B8D7-F65462AE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6833-58B2-4E81-866B-89E9B0B8F282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217C57-4C4C-4630-8041-9B4A2D962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AC88A2-2F1E-45C9-985F-FF0AB36F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3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53CB4-1D2B-442D-8E3C-9156BFF6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C32711-B897-47C2-89FB-C6F0636FD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0BF069-FF80-4D47-926A-ECCD21190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DC0858-4125-48D1-8F7B-E1F6385C1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4113EF-BB46-45AE-BC1C-947047262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925BF1-A0D9-4D2F-A60B-19337939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252DC-16BE-4F03-B0BF-F269762240DC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55A113-6213-4EEA-A5A7-A1955689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C22C4E-04D7-4E3D-8305-8E020FCFC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9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58B50-1DB2-4E49-A203-30FDE6F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D98B60-E352-4A18-92C8-23C6CBA1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0E89-CCB5-4308-8E83-C46878CDAB65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BEDD09-EB5F-4381-88B0-8D4F9405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7BC127-76EE-44BE-BEBE-A0339C43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21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A12CAA-21AF-43A5-A5EE-65BC3B97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BB0C-2B17-4B55-B9AC-12AC6CA769B4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052089-3F96-4F78-BD0D-B5F43104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153D6F-E1D8-4E3A-A33D-3691EE4D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0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74B32-59CE-48F5-9BEF-CF12C428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E2E4CF-EC59-40A1-A5CD-636228CB6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18F74F-B3D8-4ACF-BA4E-A619C7438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AD15D8-E948-4DCC-864D-850FF021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3A1D-6929-4048-AB14-33E112BEA80A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08EE79-1AFB-4CCB-BBDC-C97371C8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A08AE3-62EA-414F-AF00-5734665B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6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2602B-291E-4F9A-BEAC-5D6F0DEB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3CACCC-71DF-4560-A526-E571CE54D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715CBB-E729-4D90-9894-89EC6E0D8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48BD91-F57F-41A1-82FC-377B3DFE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0FE66-90F1-4EB7-BA71-34B74E57C16D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BA188-7914-4E98-8182-C72DF1EC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801075-79A7-42B8-8323-AC94EB22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8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55AFAC-640D-43EC-9D76-229FB04D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32FD10-49CC-48AF-BB14-9013182B4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64B58-1A70-4C96-B46F-2298FC323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B119F-EA94-4B79-B5D8-2685064C653B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AD609-304C-40D9-80CC-3CD408CC1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https://www.burgerking.co.kr/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55DCA-EB68-4972-9D92-F79870A15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1F328-C5C7-49B3-8BB8-603F8C3F9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9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8525A1C-0CFA-4110-8348-0570462C5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570" y="763678"/>
            <a:ext cx="4495803" cy="4937354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F4EB7DE-CB2A-4EC5-9265-41197058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733472" cy="365125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E976C-5802-4996-BB5A-D1C9A70F5301}"/>
              </a:ext>
            </a:extLst>
          </p:cNvPr>
          <p:cNvSpPr txBox="1"/>
          <p:nvPr/>
        </p:nvSpPr>
        <p:spPr>
          <a:xfrm>
            <a:off x="5515751" y="2145655"/>
            <a:ext cx="61477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Bauhaus 93" panose="04030905020B02020C02" pitchFamily="82" charset="0"/>
              </a:rPr>
              <a:t>The</a:t>
            </a:r>
            <a:r>
              <a:rPr lang="en-US" altLang="ko-KR" sz="5400" dirty="0">
                <a:latin typeface="Bauhaus 93" panose="04030905020B02020C02" pitchFamily="82" charset="0"/>
              </a:rPr>
              <a:t> </a:t>
            </a:r>
            <a:r>
              <a:rPr lang="en-US" altLang="ko-KR" sz="9600" dirty="0">
                <a:solidFill>
                  <a:srgbClr val="FF0000"/>
                </a:solidFill>
                <a:latin typeface="Bauhaus 93" panose="04030905020B02020C02" pitchFamily="82" charset="0"/>
              </a:rPr>
              <a:t>renewal</a:t>
            </a:r>
            <a:r>
              <a:rPr lang="en-US" altLang="ko-KR" sz="5400" dirty="0">
                <a:solidFill>
                  <a:srgbClr val="FF0000"/>
                </a:solidFill>
                <a:latin typeface="Bauhaus 93" panose="04030905020B02020C02" pitchFamily="82" charset="0"/>
              </a:rPr>
              <a:t>                 </a:t>
            </a:r>
            <a:r>
              <a:rPr lang="en-US" altLang="ko-KR" sz="13800" dirty="0">
                <a:solidFill>
                  <a:srgbClr val="FF0000"/>
                </a:solidFill>
                <a:latin typeface="Bauhaus 93" panose="04030905020B02020C02" pitchFamily="82" charset="0"/>
              </a:rPr>
              <a:t>project</a:t>
            </a:r>
            <a:endParaRPr lang="ko-KR" altLang="en-US" sz="1200" dirty="0">
              <a:solidFill>
                <a:srgbClr val="FF0000"/>
              </a:solidFill>
              <a:latin typeface="Bauhaus 93" panose="04030905020B02020C02" pitchFamily="82" charset="0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B018A-F0D0-6A80-D9B5-CC50B2AF497C}"/>
              </a:ext>
            </a:extLst>
          </p:cNvPr>
          <p:cNvSpPr txBox="1"/>
          <p:nvPr/>
        </p:nvSpPr>
        <p:spPr>
          <a:xfrm>
            <a:off x="7988038" y="1508957"/>
            <a:ext cx="9095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ln w="28575">
                  <a:noFill/>
                </a:ln>
                <a:solidFill>
                  <a:srgbClr val="0070C0"/>
                </a:solidFill>
                <a:latin typeface="Bauhaus 93" panose="04030905020B02020C02" pitchFamily="82" charset="0"/>
              </a:rPr>
              <a:t>of</a:t>
            </a:r>
            <a:r>
              <a:rPr lang="en-US" altLang="ko-KR" sz="4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2AFE2-3690-F33A-D21F-002B83281FE7}"/>
              </a:ext>
            </a:extLst>
          </p:cNvPr>
          <p:cNvSpPr txBox="1"/>
          <p:nvPr/>
        </p:nvSpPr>
        <p:spPr>
          <a:xfrm>
            <a:off x="5515751" y="411488"/>
            <a:ext cx="57653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>
                <a:solidFill>
                  <a:srgbClr val="00B050"/>
                </a:solidFill>
                <a:latin typeface="Bauhaus 93" panose="04030905020B02020C02" pitchFamily="82" charset="0"/>
              </a:rPr>
              <a:t>Introduction</a:t>
            </a:r>
            <a:r>
              <a:rPr lang="en-US" altLang="ko-K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671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D05F-6ADC-4CF9-8BB4-032BC0B3C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618" y="128865"/>
            <a:ext cx="5288368" cy="1631072"/>
          </a:xfrm>
        </p:spPr>
        <p:txBody>
          <a:bodyPr>
            <a:noAutofit/>
          </a:bodyPr>
          <a:lstStyle/>
          <a:p>
            <a:r>
              <a:rPr lang="en-US" altLang="ko-KR" sz="11300" dirty="0">
                <a:latin typeface="Bauhaus 93" panose="04030905020B02020C02" pitchFamily="82" charset="0"/>
              </a:rPr>
              <a:t>Persona</a:t>
            </a:r>
            <a:endParaRPr lang="ko-KR" altLang="en-US" sz="13600" dirty="0">
              <a:latin typeface="Bauhaus 93" panose="04030905020B02020C02" pitchFamily="82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C96090C-938F-4BB6-B1DF-DBAF9D6D2F87}"/>
              </a:ext>
            </a:extLst>
          </p:cNvPr>
          <p:cNvSpPr txBox="1">
            <a:spLocks/>
          </p:cNvSpPr>
          <p:nvPr/>
        </p:nvSpPr>
        <p:spPr>
          <a:xfrm>
            <a:off x="1514744" y="1542303"/>
            <a:ext cx="35759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latin typeface="Bauhaus 93" panose="04030905020B02020C02" pitchFamily="82" charset="0"/>
              </a:rPr>
              <a:t>Main target</a:t>
            </a:r>
            <a:endParaRPr lang="ko-KR" altLang="en-US" sz="5400" dirty="0">
              <a:latin typeface="Bauhaus 93" panose="04030905020B02020C02" pitchFamily="82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EF96526-6FB5-46B8-9440-69CBFC5AC751}"/>
              </a:ext>
            </a:extLst>
          </p:cNvPr>
          <p:cNvSpPr txBox="1">
            <a:spLocks/>
          </p:cNvSpPr>
          <p:nvPr/>
        </p:nvSpPr>
        <p:spPr>
          <a:xfrm>
            <a:off x="7075387" y="1607182"/>
            <a:ext cx="3329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latin typeface="Bauhaus 93" panose="04030905020B02020C02" pitchFamily="82" charset="0"/>
              </a:rPr>
              <a:t>Sub target</a:t>
            </a:r>
            <a:endParaRPr lang="ko-KR" altLang="en-US" sz="5400" dirty="0">
              <a:latin typeface="Bauhaus 93" panose="04030905020B02020C02" pitchFamily="8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0F9941-B958-4D53-80B5-610D23D31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30" y="2750433"/>
            <a:ext cx="2288776" cy="2174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8EB368-8162-4710-9A4B-78C03995D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95" y="2750433"/>
            <a:ext cx="2288776" cy="2174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바닥글 개체 틀 6">
            <a:extLst>
              <a:ext uri="{FF2B5EF4-FFF2-40B4-BE49-F238E27FC236}">
                <a16:creationId xmlns:a16="http://schemas.microsoft.com/office/drawing/2014/main" id="{379DD300-8E7E-4058-8C30-9096431B7317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06C7370A-3DDE-44E0-AA9E-31AED54F2BEB}"/>
              </a:ext>
            </a:extLst>
          </p:cNvPr>
          <p:cNvSpPr txBox="1"/>
          <p:nvPr/>
        </p:nvSpPr>
        <p:spPr>
          <a:xfrm>
            <a:off x="1932632" y="5054087"/>
            <a:ext cx="3100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나이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: </a:t>
            </a:r>
            <a:r>
              <a:rPr lang="en-US" altLang="ko-KR" sz="28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20~30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대 </a:t>
            </a:r>
            <a:r>
              <a:rPr lang="ko-KR" altLang="en-US" sz="28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직장인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EF493367-21B5-4557-84CE-83085C1C3E23}"/>
              </a:ext>
            </a:extLst>
          </p:cNvPr>
          <p:cNvSpPr txBox="1"/>
          <p:nvPr/>
        </p:nvSpPr>
        <p:spPr>
          <a:xfrm>
            <a:off x="1430645" y="5470118"/>
            <a:ext cx="407515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방문목적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: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 err="1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버거킹</a:t>
            </a:r>
            <a:r>
              <a:rPr lang="ko-KR" altLang="en-US" sz="28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2800" dirty="0" err="1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딜리버리</a:t>
            </a:r>
            <a:r>
              <a:rPr lang="ko-KR" altLang="en-US" dirty="0" err="1">
                <a:latin typeface="한컴 윤체 B" panose="02020603020101020101" pitchFamily="18" charset="-127"/>
                <a:ea typeface="한컴 윤체 B" panose="02020603020101020101" pitchFamily="18" charset="-127"/>
              </a:rPr>
              <a:t>를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</a:t>
            </a:r>
            <a:endParaRPr lang="en-US" altLang="ko-KR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  <a:p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                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이용하기 위해</a:t>
            </a: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17F271AE-46FA-445F-AC9C-E4B707409D50}"/>
              </a:ext>
            </a:extLst>
          </p:cNvPr>
          <p:cNvSpPr txBox="1"/>
          <p:nvPr/>
        </p:nvSpPr>
        <p:spPr>
          <a:xfrm>
            <a:off x="6927018" y="5054087"/>
            <a:ext cx="3100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나이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: </a:t>
            </a:r>
            <a:r>
              <a:rPr lang="en-US" altLang="ko-KR" sz="28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30~50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대 </a:t>
            </a:r>
            <a:r>
              <a:rPr lang="ko-KR" altLang="en-US" sz="28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사장님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CEDB5F38-9C6D-4BAD-8ABE-658AACDA7B83}"/>
              </a:ext>
            </a:extLst>
          </p:cNvPr>
          <p:cNvSpPr txBox="1"/>
          <p:nvPr/>
        </p:nvSpPr>
        <p:spPr>
          <a:xfrm>
            <a:off x="6680011" y="5470118"/>
            <a:ext cx="402546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방문목적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: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 err="1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버거킹</a:t>
            </a:r>
            <a:r>
              <a:rPr lang="ko-KR" altLang="en-US" sz="28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가맹</a:t>
            </a:r>
            <a:r>
              <a:rPr lang="ko-KR" altLang="en-US" dirty="0">
                <a:solidFill>
                  <a:srgbClr val="C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신청서를 </a:t>
            </a:r>
            <a:endParaRPr lang="en-US" altLang="ko-KR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  <a:p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                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작성하기 위해</a:t>
            </a:r>
            <a:endParaRPr lang="en-US" altLang="ko-KR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8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293B4-E5B4-471E-843F-D5E60B6C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Analysis 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C539EB-0C7C-4939-992D-686FB2ED7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5" y="1572792"/>
            <a:ext cx="7620477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93323CB6-F199-4358-8647-07FAC36C1FC6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DA326D-3C5E-A9D2-3DD5-B138B73D4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89" y="4734811"/>
            <a:ext cx="2347475" cy="1758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215420-E11C-DF02-17F8-AA2AF1EAC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36" y="2699435"/>
            <a:ext cx="2347475" cy="17433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8E0A40-2087-3D8E-83F9-F913B9A25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36" y="822760"/>
            <a:ext cx="2347474" cy="1630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487DD2F-4C88-273F-46E4-8626EC79CC9A}"/>
              </a:ext>
            </a:extLst>
          </p:cNvPr>
          <p:cNvSpPr/>
          <p:nvPr/>
        </p:nvSpPr>
        <p:spPr>
          <a:xfrm>
            <a:off x="7807592" y="5085622"/>
            <a:ext cx="985450" cy="5282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4BD1B38-45FB-92F0-32FE-DA3E903ABEAB}"/>
              </a:ext>
            </a:extLst>
          </p:cNvPr>
          <p:cNvSpPr/>
          <p:nvPr/>
        </p:nvSpPr>
        <p:spPr>
          <a:xfrm>
            <a:off x="7759055" y="3306996"/>
            <a:ext cx="914427" cy="5282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FE98F8F-13F7-D0DB-7D4D-DD817D738DDA}"/>
              </a:ext>
            </a:extLst>
          </p:cNvPr>
          <p:cNvSpPr/>
          <p:nvPr/>
        </p:nvSpPr>
        <p:spPr>
          <a:xfrm>
            <a:off x="7759054" y="1577688"/>
            <a:ext cx="914427" cy="5282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7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BA6B1-1BE3-4E8B-BCCE-808A0E93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Strength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8BDBF37-DC98-E6F5-D552-F5815D31B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02" y="1690689"/>
            <a:ext cx="7349455" cy="2965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12DA200E-82E3-47BB-B8C6-3E3B9CDC4B2B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EED3F-D9DA-4E1A-B221-A60259827781}"/>
              </a:ext>
            </a:extLst>
          </p:cNvPr>
          <p:cNvSpPr txBox="1"/>
          <p:nvPr/>
        </p:nvSpPr>
        <p:spPr>
          <a:xfrm>
            <a:off x="562552" y="5021671"/>
            <a:ext cx="99530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버거킹</a:t>
            </a:r>
            <a:r>
              <a:rPr lang="ko-KR" altLang="en-US" dirty="0" err="1">
                <a:latin typeface="한컴 윤체 B" panose="02020603020101020101" pitchFamily="18" charset="-127"/>
                <a:ea typeface="한컴 윤체 B" panose="02020603020101020101" pitchFamily="18" charset="-127"/>
              </a:rPr>
              <a:t>에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관한 카테고리가 매우 깔끔하며 </a:t>
            </a:r>
            <a:r>
              <a:rPr lang="ko-KR" altLang="en-US" sz="2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연령층에 상관 없이 접근성이 매우 용이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합니다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 </a:t>
            </a:r>
          </a:p>
          <a:p>
            <a:endParaRPr lang="en-US" altLang="ko-KR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  <a:p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또한 </a:t>
            </a:r>
            <a:r>
              <a:rPr lang="ko-KR" altLang="en-US" sz="2800" dirty="0" err="1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버거킹</a:t>
            </a:r>
            <a:r>
              <a:rPr lang="ko-KR" altLang="en-US" dirty="0" err="1">
                <a:latin typeface="한컴 윤체 B" panose="02020603020101020101" pitchFamily="18" charset="-127"/>
                <a:ea typeface="한컴 윤체 B" panose="02020603020101020101" pitchFamily="18" charset="-127"/>
              </a:rPr>
              <a:t>에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관한 </a:t>
            </a:r>
            <a:r>
              <a:rPr lang="ko-KR" altLang="en-US" sz="28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대표음식을 배너에서 쉽게 알아 볼 수 있어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매우 좋습니다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75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BA6B1-1BE3-4E8B-BCCE-808A0E93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9600" dirty="0">
                <a:latin typeface="Bauhaus 93" panose="04030905020B02020C02" pitchFamily="82" charset="0"/>
              </a:rPr>
              <a:t>Strength</a:t>
            </a:r>
            <a:endParaRPr lang="ko-KR" altLang="en-US" sz="96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0D09BF9-CF07-665A-FCCE-5F2301121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1" y="2694983"/>
            <a:ext cx="6633881" cy="3711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FB7CB4-1474-D454-21E2-9DEE516C2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2" y="1332836"/>
            <a:ext cx="6633881" cy="520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00D329C-16AB-4E10-BF7C-845AD9E8C362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45526-2B59-4394-8669-55E51E9BF62D}"/>
              </a:ext>
            </a:extLst>
          </p:cNvPr>
          <p:cNvSpPr txBox="1"/>
          <p:nvPr/>
        </p:nvSpPr>
        <p:spPr>
          <a:xfrm>
            <a:off x="7098479" y="1432095"/>
            <a:ext cx="49840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딜리버리</a:t>
            </a:r>
            <a:r>
              <a:rPr lang="ko-KR" altLang="en-US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 주문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카테고리가 시각적으로 잘 부각 되어있으며 주문을 원하는 사용자들의 접근이 용이합니다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F976D-7F77-4C3E-87C0-E12C4F4EEC1A}"/>
              </a:ext>
            </a:extLst>
          </p:cNvPr>
          <p:cNvSpPr txBox="1"/>
          <p:nvPr/>
        </p:nvSpPr>
        <p:spPr>
          <a:xfrm>
            <a:off x="7098479" y="3590394"/>
            <a:ext cx="4984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딜리버리</a:t>
            </a:r>
            <a:r>
              <a:rPr lang="ko-KR" altLang="en-US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 주문 페이지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또한 매우 깔끔하게 잘 표현 되어 있으며 </a:t>
            </a:r>
            <a:r>
              <a:rPr lang="ko-KR" altLang="en-US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사용자의 접근이 용이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하도록 단순하게 잘 표현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BA7A321-F076-24F7-FFBD-AC670509C856}"/>
              </a:ext>
            </a:extLst>
          </p:cNvPr>
          <p:cNvSpPr/>
          <p:nvPr/>
        </p:nvSpPr>
        <p:spPr>
          <a:xfrm rot="7800045">
            <a:off x="4955910" y="1963580"/>
            <a:ext cx="1097819" cy="3636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3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BA6B1-1BE3-4E8B-BCCE-808A0E93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Strength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49BC8A7-7A1C-8004-B819-407DBBD73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09" y="1612471"/>
            <a:ext cx="7424956" cy="3852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77DF5928-EBC4-455F-B9D4-186028693081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C8B52-E693-43BE-9E06-6B4C69B36C71}"/>
              </a:ext>
            </a:extLst>
          </p:cNvPr>
          <p:cNvSpPr txBox="1"/>
          <p:nvPr/>
        </p:nvSpPr>
        <p:spPr>
          <a:xfrm>
            <a:off x="577049" y="5752107"/>
            <a:ext cx="1098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버거킹</a:t>
            </a:r>
            <a:r>
              <a:rPr lang="ko-KR" altLang="en-US" dirty="0" err="1">
                <a:latin typeface="한컴 윤체 B" panose="02020603020101020101" pitchFamily="18" charset="-127"/>
                <a:ea typeface="한컴 윤체 B" panose="02020603020101020101" pitchFamily="18" charset="-127"/>
              </a:rPr>
              <a:t>을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알릴 수 있는 </a:t>
            </a:r>
            <a:r>
              <a:rPr lang="en-US" altLang="ko-KR" sz="28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SNS </a:t>
            </a:r>
            <a:r>
              <a:rPr lang="ko-KR" altLang="en-US" sz="28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수단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이 잘 부각 되어있으며 많은 사용자들이 쉽게 접근을 할 수 있습니다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17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BA6B1-1BE3-4E8B-BCCE-808A0E93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3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Weakness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4E70525-15D9-6A54-10DB-A8C25C65B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4259"/>
            <a:ext cx="9974802" cy="4020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5D4DEECF-7D8D-45C6-AD14-26FACA9AC338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59F30-BD31-40B2-BC22-B8AE878D1022}"/>
              </a:ext>
            </a:extLst>
          </p:cNvPr>
          <p:cNvSpPr txBox="1"/>
          <p:nvPr/>
        </p:nvSpPr>
        <p:spPr>
          <a:xfrm>
            <a:off x="679142" y="5729681"/>
            <a:ext cx="773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웹페이지 상단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으로 이동하는 버튼이 시각적으로 약간 거슬러 보입니다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78A54-7408-4063-9B86-799A0EBA1E3D}"/>
              </a:ext>
            </a:extLst>
          </p:cNvPr>
          <p:cNvSpPr txBox="1"/>
          <p:nvPr/>
        </p:nvSpPr>
        <p:spPr>
          <a:xfrm>
            <a:off x="8489413" y="5960513"/>
            <a:ext cx="3149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버튼을 삭제 </a:t>
            </a:r>
            <a:r>
              <a:rPr lang="en-US" altLang="ko-KR" sz="40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!</a:t>
            </a:r>
            <a:endParaRPr lang="ko-KR" altLang="en-US" sz="4000" dirty="0">
              <a:solidFill>
                <a:srgbClr val="C00000"/>
              </a:solidFill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26D369A-6E3A-A57E-2B60-D1D258C25405}"/>
              </a:ext>
            </a:extLst>
          </p:cNvPr>
          <p:cNvSpPr/>
          <p:nvPr/>
        </p:nvSpPr>
        <p:spPr>
          <a:xfrm rot="5400000">
            <a:off x="9411473" y="4981714"/>
            <a:ext cx="1429379" cy="5282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0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BA6B1-1BE3-4E8B-BCCE-808A0E93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Weakness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72962BA-6E85-C9D5-1CAB-14BDA5932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6" y="1677078"/>
            <a:ext cx="7190231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BB6AFAA0-2999-44F6-ABF0-BA05BC8C1E77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752DA-A4F2-430B-B748-6ECDCA9A0A1E}"/>
              </a:ext>
            </a:extLst>
          </p:cNvPr>
          <p:cNvSpPr txBox="1"/>
          <p:nvPr/>
        </p:nvSpPr>
        <p:spPr>
          <a:xfrm>
            <a:off x="7607184" y="1163873"/>
            <a:ext cx="44338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회사의 입사정보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를 원하는 사용자의 접근이 매우 불편하며 페이지 하단에 위치해 있어 </a:t>
            </a:r>
            <a:r>
              <a:rPr lang="ko-KR" altLang="en-US" sz="2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잘 부각 되어있지 않아 있습니다</a:t>
            </a:r>
            <a:r>
              <a:rPr lang="en-US" altLang="ko-KR" sz="2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solidFill>
                <a:srgbClr val="C00000"/>
              </a:solidFill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90481-03A9-445D-B867-0FD3E956AB8D}"/>
              </a:ext>
            </a:extLst>
          </p:cNvPr>
          <p:cNvSpPr txBox="1"/>
          <p:nvPr/>
        </p:nvSpPr>
        <p:spPr>
          <a:xfrm>
            <a:off x="7644174" y="2540124"/>
            <a:ext cx="4359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가맹점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을 원하는 사용자의 접근이 어렵게 되어있습니다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CC41D-98B5-4974-8C53-16AF595A9920}"/>
              </a:ext>
            </a:extLst>
          </p:cNvPr>
          <p:cNvSpPr txBox="1"/>
          <p:nvPr/>
        </p:nvSpPr>
        <p:spPr>
          <a:xfrm>
            <a:off x="7758107" y="5078574"/>
            <a:ext cx="44338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카테고리 상단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에 </a:t>
            </a:r>
            <a:r>
              <a:rPr lang="ko-KR" altLang="en-US" sz="2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인재채용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과 </a:t>
            </a:r>
            <a:r>
              <a:rPr lang="ko-KR" altLang="en-US" sz="2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가맹점 모집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을 추가 시켜 시각적으로 부각시킬 필요가 있습니다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 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E06FE-BEFB-CF95-0615-08905F99F7D6}"/>
              </a:ext>
            </a:extLst>
          </p:cNvPr>
          <p:cNvSpPr txBox="1"/>
          <p:nvPr/>
        </p:nvSpPr>
        <p:spPr>
          <a:xfrm>
            <a:off x="8227143" y="3856211"/>
            <a:ext cx="3495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C00000"/>
                </a:solidFill>
                <a:latin typeface="Bauhaus 93" panose="04030905020B02020C02" pitchFamily="82" charset="0"/>
                <a:ea typeface="한컴 윤체 B" panose="02020603020101020101" pitchFamily="18" charset="-127"/>
              </a:rPr>
              <a:t>Solution</a:t>
            </a:r>
            <a:endParaRPr lang="ko-KR" altLang="en-US" sz="7200" dirty="0">
              <a:solidFill>
                <a:srgbClr val="C00000"/>
              </a:solidFill>
              <a:latin typeface="Bauhaus 93" panose="04030905020B02020C02" pitchFamily="82" charset="0"/>
              <a:ea typeface="한컴 윤체 B" panose="02020603020101020101" pitchFamily="18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B1F2823-0D6D-31A7-D767-45CE5B236383}"/>
              </a:ext>
            </a:extLst>
          </p:cNvPr>
          <p:cNvSpPr/>
          <p:nvPr/>
        </p:nvSpPr>
        <p:spPr>
          <a:xfrm rot="5400000">
            <a:off x="9366603" y="3626706"/>
            <a:ext cx="443883" cy="3636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85A1C07-E188-EC77-41B6-89A5A9CDDB49}"/>
              </a:ext>
            </a:extLst>
          </p:cNvPr>
          <p:cNvSpPr/>
          <p:nvPr/>
        </p:nvSpPr>
        <p:spPr>
          <a:xfrm>
            <a:off x="5646198" y="5056540"/>
            <a:ext cx="1997976" cy="4476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BA6B1-1BE3-4E8B-BCCE-808A0E93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Weakness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7FF91AE-846A-7A3F-E86D-61FEBD63F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8" y="1530890"/>
            <a:ext cx="6891604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5BAAD57F-8F82-4A35-B681-470C903FC2D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CC19D-040A-4744-B622-7AC6BD6FCB65}"/>
              </a:ext>
            </a:extLst>
          </p:cNvPr>
          <p:cNvSpPr txBox="1"/>
          <p:nvPr/>
        </p:nvSpPr>
        <p:spPr>
          <a:xfrm>
            <a:off x="7217547" y="1530890"/>
            <a:ext cx="49744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이벤트 페이지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에 </a:t>
            </a:r>
            <a:r>
              <a:rPr lang="ko-KR" altLang="en-US" sz="2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지나간 행사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들이 있는 경우가 있는데 이것은 </a:t>
            </a:r>
            <a:r>
              <a:rPr lang="ko-KR" altLang="en-US" sz="4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혼동을 유발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할 수 있습니다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B10FC5-778B-41C4-B347-C5972E490426}"/>
              </a:ext>
            </a:extLst>
          </p:cNvPr>
          <p:cNvSpPr/>
          <p:nvPr/>
        </p:nvSpPr>
        <p:spPr>
          <a:xfrm>
            <a:off x="7217547" y="5015547"/>
            <a:ext cx="48984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지나간 행사 게시물은 지우고 </a:t>
            </a:r>
            <a:r>
              <a:rPr lang="ko-KR" altLang="en-US" sz="36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현재 진행하는 행사만 게시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하는 것이 좋다고 생각이 듭니다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3A96F-37AD-13AA-9E2A-CE1ECD1B6B1D}"/>
              </a:ext>
            </a:extLst>
          </p:cNvPr>
          <p:cNvSpPr txBox="1"/>
          <p:nvPr/>
        </p:nvSpPr>
        <p:spPr>
          <a:xfrm>
            <a:off x="8042876" y="3825027"/>
            <a:ext cx="3495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C00000"/>
                </a:solidFill>
                <a:latin typeface="Bauhaus 93" panose="04030905020B02020C02" pitchFamily="82" charset="0"/>
                <a:ea typeface="한컴 윤체 B" panose="02020603020101020101" pitchFamily="18" charset="-127"/>
              </a:rPr>
              <a:t>Solution</a:t>
            </a:r>
            <a:endParaRPr lang="ko-KR" altLang="en-US" sz="7200" dirty="0">
              <a:solidFill>
                <a:srgbClr val="C00000"/>
              </a:solidFill>
              <a:latin typeface="Bauhaus 93" panose="04030905020B02020C02" pitchFamily="82" charset="0"/>
              <a:ea typeface="한컴 윤체 B" panose="02020603020101020101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CC0E078-142D-3658-03C5-CF8B53013970}"/>
              </a:ext>
            </a:extLst>
          </p:cNvPr>
          <p:cNvSpPr/>
          <p:nvPr/>
        </p:nvSpPr>
        <p:spPr>
          <a:xfrm rot="5400000">
            <a:off x="9246532" y="3408232"/>
            <a:ext cx="637419" cy="3636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215B6-FFAC-4DBF-8A5B-F307B8B3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40854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Rival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D63F474-B578-A321-435C-D6DB3698F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5" y="1425256"/>
            <a:ext cx="10653629" cy="4967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2A864842-0B93-44B1-BEE6-C570951091CA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9D5154-6104-BFDE-AB0A-9A9F0A509B83}"/>
              </a:ext>
            </a:extLst>
          </p:cNvPr>
          <p:cNvSpPr txBox="1">
            <a:spLocks/>
          </p:cNvSpPr>
          <p:nvPr/>
        </p:nvSpPr>
        <p:spPr>
          <a:xfrm>
            <a:off x="3533313" y="0"/>
            <a:ext cx="62587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800" dirty="0" err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Berlin Sans FB Demi" panose="020E0802020502020306" pitchFamily="34" charset="0"/>
              </a:rPr>
              <a:t>Mcdonalds</a:t>
            </a:r>
            <a:endParaRPr lang="ko-KR" altLang="en-US" sz="8800" dirty="0">
              <a:ln>
                <a:solidFill>
                  <a:srgbClr val="FF0000"/>
                </a:solidFill>
              </a:ln>
              <a:solidFill>
                <a:srgbClr val="FFFF0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64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EC45A-ACCF-4A18-98B6-B94675C9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Strength of rival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pic>
        <p:nvPicPr>
          <p:cNvPr id="3" name="내용 개체 틀 7">
            <a:extLst>
              <a:ext uri="{FF2B5EF4-FFF2-40B4-BE49-F238E27FC236}">
                <a16:creationId xmlns:a16="http://schemas.microsoft.com/office/drawing/2014/main" id="{A060D07E-1BE1-1FE6-BE62-FC21E61E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1" y="1595293"/>
            <a:ext cx="731101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1CEE4482-7991-4A2E-9CFA-27FF9FEB256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3F632-DB47-40B0-A3B6-2801713E1C5B}"/>
              </a:ext>
            </a:extLst>
          </p:cNvPr>
          <p:cNvSpPr txBox="1"/>
          <p:nvPr/>
        </p:nvSpPr>
        <p:spPr>
          <a:xfrm>
            <a:off x="7844865" y="1975347"/>
            <a:ext cx="4118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카테고리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가 </a:t>
            </a:r>
            <a:r>
              <a:rPr lang="ko-KR" altLang="en-US" sz="2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단순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하면서 매우 </a:t>
            </a:r>
            <a:r>
              <a:rPr lang="ko-KR" altLang="en-US" sz="2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깔끔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하게 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824CF-B18D-4839-8DD1-16CEDBDDF708}"/>
              </a:ext>
            </a:extLst>
          </p:cNvPr>
          <p:cNvSpPr txBox="1"/>
          <p:nvPr/>
        </p:nvSpPr>
        <p:spPr>
          <a:xfrm>
            <a:off x="7771040" y="3073584"/>
            <a:ext cx="43558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인재채용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및 </a:t>
            </a:r>
            <a:r>
              <a:rPr lang="ko-KR" altLang="en-US" sz="2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가맹점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에 관심있는 사용자들이 접근이 용이 하도록 설계 되어있습니다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C5BE690-3B1C-86B3-E593-CF33E366BB39}"/>
              </a:ext>
            </a:extLst>
          </p:cNvPr>
          <p:cNvSpPr/>
          <p:nvPr/>
        </p:nvSpPr>
        <p:spPr>
          <a:xfrm rot="12413598">
            <a:off x="7167508" y="2118482"/>
            <a:ext cx="637419" cy="3636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B7E3C82-F734-F70D-BC44-A8E0A1F71F88}"/>
              </a:ext>
            </a:extLst>
          </p:cNvPr>
          <p:cNvSpPr/>
          <p:nvPr/>
        </p:nvSpPr>
        <p:spPr>
          <a:xfrm>
            <a:off x="621437" y="1713736"/>
            <a:ext cx="6525087" cy="61221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73CFCB2-298B-8E64-1ACE-3AEA55458B70}"/>
              </a:ext>
            </a:extLst>
          </p:cNvPr>
          <p:cNvSpPr/>
          <p:nvPr/>
        </p:nvSpPr>
        <p:spPr>
          <a:xfrm rot="13358877">
            <a:off x="5755552" y="2778421"/>
            <a:ext cx="2283189" cy="3636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FA2688F-D4FA-0372-C80D-0330B0244842}"/>
              </a:ext>
            </a:extLst>
          </p:cNvPr>
          <p:cNvSpPr/>
          <p:nvPr/>
        </p:nvSpPr>
        <p:spPr>
          <a:xfrm rot="14700303">
            <a:off x="5502081" y="3482991"/>
            <a:ext cx="3386574" cy="3636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03784-14EA-4FDB-B220-9738AF119252}"/>
              </a:ext>
            </a:extLst>
          </p:cNvPr>
          <p:cNvSpPr txBox="1"/>
          <p:nvPr/>
        </p:nvSpPr>
        <p:spPr>
          <a:xfrm>
            <a:off x="7771040" y="4261658"/>
            <a:ext cx="43558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한국어가 어려운 </a:t>
            </a:r>
            <a:r>
              <a:rPr lang="ko-KR" altLang="en-US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외국인 사용자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들을 위한 </a:t>
            </a:r>
            <a:r>
              <a:rPr lang="ko-KR" altLang="en-US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영어로 등록된 페이지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가 카테고리에 있습니다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73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2F599-F03C-4A14-9CE9-91DE919D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9600" dirty="0">
                <a:latin typeface="Bauhaus 93" panose="04030905020B02020C02" pitchFamily="82" charset="0"/>
              </a:rPr>
              <a:t>Brand story</a:t>
            </a:r>
            <a:endParaRPr lang="ko-KR" altLang="en-US" sz="9600" dirty="0">
              <a:latin typeface="Bauhaus 93" panose="04030905020B02020C02" pitchFamily="82" charset="0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96D1A9B-F7C5-4966-B87C-1E2434EB6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9" y="1483715"/>
            <a:ext cx="4645914" cy="21685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DCDD40-C18E-4CB5-A780-DA4E593D2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76" y="1493158"/>
            <a:ext cx="5139603" cy="21590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바닥글 개체 틀 6">
            <a:extLst>
              <a:ext uri="{FF2B5EF4-FFF2-40B4-BE49-F238E27FC236}">
                <a16:creationId xmlns:a16="http://schemas.microsoft.com/office/drawing/2014/main" id="{698A856E-482B-40B8-BC85-203CDF70F07C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B60BEA-3AE3-492C-BD3D-33893144A267}"/>
              </a:ext>
            </a:extLst>
          </p:cNvPr>
          <p:cNvSpPr/>
          <p:nvPr/>
        </p:nvSpPr>
        <p:spPr>
          <a:xfrm>
            <a:off x="183471" y="3819835"/>
            <a:ext cx="1182505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세계 최대 </a:t>
            </a:r>
            <a:r>
              <a:rPr lang="en-US" altLang="ko-KR" sz="2400" dirty="0">
                <a:solidFill>
                  <a:srgbClr val="C00000"/>
                </a:solidFill>
                <a:latin typeface="Bauhaus 93" panose="04030905020B02020C02" pitchFamily="82" charset="0"/>
              </a:rPr>
              <a:t>QSR(Quick Service Restaurant)</a:t>
            </a:r>
            <a:r>
              <a:rPr lang="en-US" altLang="ko-KR" dirty="0">
                <a:solidFill>
                  <a:srgbClr val="000000"/>
                </a:solidFill>
                <a:latin typeface="SD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브랜드 중 하나인</a:t>
            </a:r>
            <a:r>
              <a:rPr lang="ko-KR" altLang="en-US" dirty="0">
                <a:solidFill>
                  <a:srgbClr val="000000"/>
                </a:solidFill>
                <a:latin typeface="SDGothic"/>
              </a:rPr>
              <a:t> </a:t>
            </a:r>
            <a:r>
              <a:rPr lang="ko-KR" altLang="en-US" sz="3200" dirty="0" err="1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버거킹</a:t>
            </a:r>
            <a:r>
              <a:rPr lang="ko-KR" altLang="en-US" dirty="0" err="1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은</a:t>
            </a:r>
            <a:r>
              <a:rPr lang="ko-KR" altLang="en-US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1954</a:t>
            </a:r>
            <a:r>
              <a:rPr lang="ko-KR" altLang="en-US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년 미국 마이애미에서</a:t>
            </a:r>
            <a:r>
              <a:rPr lang="ko-KR" altLang="en-US" dirty="0">
                <a:solidFill>
                  <a:srgbClr val="000000"/>
                </a:solidFill>
                <a:latin typeface="SDGothic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Bauhaus 93" panose="04030905020B02020C02" pitchFamily="82" charset="0"/>
              </a:rPr>
              <a:t>James </a:t>
            </a:r>
            <a:r>
              <a:rPr lang="en-US" altLang="ko-KR" sz="2400" dirty="0" err="1">
                <a:solidFill>
                  <a:srgbClr val="C00000"/>
                </a:solidFill>
                <a:latin typeface="Bauhaus 93" panose="04030905020B02020C02" pitchFamily="82" charset="0"/>
              </a:rPr>
              <a:t>W.McLamore</a:t>
            </a:r>
            <a:r>
              <a:rPr lang="ko-KR" altLang="en-US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와</a:t>
            </a:r>
            <a:r>
              <a:rPr lang="ko-KR" altLang="en-US" dirty="0">
                <a:solidFill>
                  <a:srgbClr val="000000"/>
                </a:solidFill>
                <a:latin typeface="SDGothic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Bauhaus 93" panose="04030905020B02020C02" pitchFamily="82" charset="0"/>
              </a:rPr>
              <a:t>David Edgerton</a:t>
            </a:r>
            <a:r>
              <a:rPr lang="ko-KR" altLang="en-US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에 의해 설립되었습니다</a:t>
            </a:r>
            <a:r>
              <a:rPr lang="en-US" altLang="ko-KR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. </a:t>
            </a:r>
            <a:r>
              <a:rPr lang="ko-KR" altLang="en-US" sz="2800" dirty="0" err="1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버거킹</a:t>
            </a:r>
            <a:r>
              <a:rPr lang="ko-KR" altLang="en-US" dirty="0" err="1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은</a:t>
            </a:r>
            <a:r>
              <a:rPr lang="ko-KR" altLang="en-US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 현재 </a:t>
            </a:r>
            <a:r>
              <a:rPr lang="en-US" altLang="ko-KR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100</a:t>
            </a:r>
            <a:r>
              <a:rPr lang="ko-KR" altLang="en-US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개 이상의 국가에서 </a:t>
            </a:r>
            <a:r>
              <a:rPr lang="en-US" altLang="ko-KR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15,000</a:t>
            </a:r>
            <a:r>
              <a:rPr lang="ko-KR" altLang="en-US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개 이상의 매장을 운영하고 있습니다</a:t>
            </a:r>
            <a:r>
              <a:rPr lang="en-US" altLang="ko-KR" dirty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. </a:t>
            </a:r>
          </a:p>
          <a:p>
            <a:endParaRPr lang="en-US" altLang="ko-KR" dirty="0">
              <a:solidFill>
                <a:srgbClr val="000000"/>
              </a:solidFill>
              <a:latin typeface="SDGothic"/>
            </a:endParaRPr>
          </a:p>
          <a:p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지난</a:t>
            </a:r>
            <a:r>
              <a:rPr lang="ko-KR" altLang="en-US" dirty="0"/>
              <a:t> </a:t>
            </a:r>
            <a:r>
              <a:rPr lang="en-US" altLang="ko-KR" sz="24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1984</a:t>
            </a:r>
            <a:r>
              <a:rPr lang="ko-KR" altLang="en-US" sz="24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년 종로점을 오픈하며 한국에 진출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한</a:t>
            </a:r>
            <a:r>
              <a:rPr lang="ko-KR" altLang="en-US" dirty="0"/>
              <a:t> 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이래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, 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차별화된 제품과 개성 있는 매장 인테리어로 지난 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38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년간 한국 소비자의 사랑을 받아오고 있습니다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 “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가장 맛있는 햄버거를 제공하는 프리미엄 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QSR </a:t>
            </a:r>
            <a:r>
              <a:rPr lang="ko-KR" altLang="en-US" dirty="0" err="1">
                <a:latin typeface="한컴 윤체 B" panose="02020603020101020101" pitchFamily="18" charset="-127"/>
                <a:ea typeface="한컴 윤체 B" panose="02020603020101020101" pitchFamily="18" charset="-127"/>
              </a:rPr>
              <a:t>브랜드”로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자리매김한 </a:t>
            </a:r>
            <a:r>
              <a:rPr lang="ko-KR" altLang="en-US" dirty="0" err="1">
                <a:latin typeface="한컴 윤체 B" panose="02020603020101020101" pitchFamily="18" charset="-127"/>
                <a:ea typeface="한컴 윤체 B" panose="02020603020101020101" pitchFamily="18" charset="-127"/>
              </a:rPr>
              <a:t>버거킹은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현재 전국 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440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개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(2021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년 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12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월 기준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) 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매장을 운영하고 있습니다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 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8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EC45A-ACCF-4A18-98B6-B94675C9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Strength of rival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D54B3E-0805-BFA6-0139-A560A4F32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7" y="1357205"/>
            <a:ext cx="8611340" cy="4537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8CDBB2DC-DDBB-47C2-9C92-278A4F03A0B3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F8380-6CE8-4967-A28D-58A414F78DDF}"/>
              </a:ext>
            </a:extLst>
          </p:cNvPr>
          <p:cNvSpPr txBox="1"/>
          <p:nvPr/>
        </p:nvSpPr>
        <p:spPr>
          <a:xfrm>
            <a:off x="498629" y="5895007"/>
            <a:ext cx="11816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국내 이용자 뿐만이 아닌 </a:t>
            </a:r>
            <a:r>
              <a:rPr lang="ko-KR" altLang="en-US" sz="36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외국인 이용자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들의 접근을 생각 하여 페이지를 만든 것에 큰 호의를 느낄 수 가 있습니다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15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EC45A-ACCF-4A18-98B6-B94675C9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9600" dirty="0">
                <a:latin typeface="Bauhaus 93" panose="04030905020B02020C02" pitchFamily="82" charset="0"/>
              </a:rPr>
              <a:t>Strength of rival</a:t>
            </a:r>
            <a:endParaRPr lang="ko-KR" altLang="en-US" sz="9600" dirty="0">
              <a:latin typeface="Bauhaus 93" panose="04030905020B02020C02" pitchFamily="8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5AC95-A460-CDA5-0BD9-13BA6EC84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3" y="1534799"/>
            <a:ext cx="8007658" cy="4269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바닥글 개체 틀 6">
            <a:extLst>
              <a:ext uri="{FF2B5EF4-FFF2-40B4-BE49-F238E27FC236}">
                <a16:creationId xmlns:a16="http://schemas.microsoft.com/office/drawing/2014/main" id="{4C0610A4-3B58-4097-B121-33BE7BA08320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B6449-0DD1-4AF2-89B2-66917191799A}"/>
              </a:ext>
            </a:extLst>
          </p:cNvPr>
          <p:cNvSpPr txBox="1"/>
          <p:nvPr/>
        </p:nvSpPr>
        <p:spPr>
          <a:xfrm>
            <a:off x="8425845" y="2551837"/>
            <a:ext cx="3597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이벤트 카테고리를 클릭하여 이동을 하면 </a:t>
            </a:r>
            <a:r>
              <a:rPr lang="ko-KR" altLang="en-US" sz="36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진행중인 행사만 등록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되어 있으며 종료된 행사는 등록이 되어 있지 않습니다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68356-3529-4D17-B642-4B1B7D07C94B}"/>
              </a:ext>
            </a:extLst>
          </p:cNvPr>
          <p:cNvSpPr txBox="1"/>
          <p:nvPr/>
        </p:nvSpPr>
        <p:spPr>
          <a:xfrm>
            <a:off x="3639846" y="5956689"/>
            <a:ext cx="855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이벤트에 대한 혼동을 줄일 수가 있습니다</a:t>
            </a:r>
            <a:r>
              <a:rPr lang="en-US" altLang="ko-KR" sz="40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sz="4000" dirty="0">
              <a:solidFill>
                <a:srgbClr val="C00000"/>
              </a:solidFill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96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A1157-290A-4F79-907D-456D9710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9600" dirty="0">
                <a:latin typeface="Bauhaus 93" panose="04030905020B02020C02" pitchFamily="82" charset="0"/>
              </a:rPr>
              <a:t>Weakness of rival</a:t>
            </a:r>
            <a:endParaRPr lang="ko-KR" altLang="en-US" sz="96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AB9F8B8-E8DE-9F26-97A9-A10D644B2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6" y="1598409"/>
            <a:ext cx="8298588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9C91F7FA-0552-42FA-94EA-B890AA4B11A7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CA24A-CCE0-402F-A93C-2492C6AB5602}"/>
              </a:ext>
            </a:extLst>
          </p:cNvPr>
          <p:cNvSpPr txBox="1"/>
          <p:nvPr/>
        </p:nvSpPr>
        <p:spPr>
          <a:xfrm>
            <a:off x="8594522" y="1947535"/>
            <a:ext cx="35974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맥도날드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를 알릴 수 있는 </a:t>
            </a:r>
            <a:r>
              <a:rPr lang="ko-KR" altLang="en-US" sz="2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카테고리가 하단에 있으며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매장을 홍보하는 </a:t>
            </a:r>
            <a:r>
              <a:rPr lang="en-US" altLang="ko-KR" sz="32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SNS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가 시각적으로 </a:t>
            </a:r>
            <a:r>
              <a:rPr lang="ko-KR" altLang="en-US" sz="20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부각되어 있지 않으며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접근성이 떨어집니다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EE899F-2780-D21D-4689-1384F27F2FE2}"/>
              </a:ext>
            </a:extLst>
          </p:cNvPr>
          <p:cNvSpPr/>
          <p:nvPr/>
        </p:nvSpPr>
        <p:spPr>
          <a:xfrm>
            <a:off x="5048655" y="4714842"/>
            <a:ext cx="2947481" cy="6517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A1157-290A-4F79-907D-456D9710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9600" dirty="0">
                <a:latin typeface="Bauhaus 93" panose="04030905020B02020C02" pitchFamily="82" charset="0"/>
              </a:rPr>
              <a:t>Weakness of rival</a:t>
            </a:r>
            <a:endParaRPr lang="ko-KR" altLang="en-US" sz="9600" dirty="0">
              <a:latin typeface="Bauhaus 93" panose="04030905020B02020C02" pitchFamily="82" charset="0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0DAAE19-C7EE-708B-9BE5-350D7DCF5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45" y="1361824"/>
            <a:ext cx="9397510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C3E2EE25-1F00-41CD-B0F4-4488C3B58459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D4F08-CD49-46E3-94E7-D708A5F5EBFE}"/>
              </a:ext>
            </a:extLst>
          </p:cNvPr>
          <p:cNvSpPr txBox="1"/>
          <p:nvPr/>
        </p:nvSpPr>
        <p:spPr>
          <a:xfrm>
            <a:off x="664300" y="5779853"/>
            <a:ext cx="993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스크롤 버튼이 겹쳐서</a:t>
            </a:r>
            <a:r>
              <a:rPr lang="ko-KR" altLang="en-US" sz="28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페이지 이동에 어려움을 겪을 수 있습니다</a:t>
            </a:r>
            <a:r>
              <a:rPr lang="en-US" altLang="ko-KR" sz="28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sz="28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EBDEBFD-2F54-72E8-9814-C44E8F23BF29}"/>
              </a:ext>
            </a:extLst>
          </p:cNvPr>
          <p:cNvSpPr/>
          <p:nvPr/>
        </p:nvSpPr>
        <p:spPr>
          <a:xfrm>
            <a:off x="9513651" y="3429000"/>
            <a:ext cx="1750979" cy="120136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9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A1157-290A-4F79-907D-456D9710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Weakness of rival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2022464-65C6-C6CF-6FF7-47CB94D02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65" y="1690688"/>
            <a:ext cx="802260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0ACA436C-C68E-455C-9AA2-2CFBC6D44642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A3A09-725A-438A-B5AA-4912D3C53EEC}"/>
              </a:ext>
            </a:extLst>
          </p:cNvPr>
          <p:cNvSpPr txBox="1"/>
          <p:nvPr/>
        </p:nvSpPr>
        <p:spPr>
          <a:xfrm>
            <a:off x="8409963" y="2065863"/>
            <a:ext cx="37080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카테고리 </a:t>
            </a:r>
            <a:r>
              <a:rPr lang="ko-KR" altLang="en-US" sz="28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글자체를 세련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되게 바꿀 필요가 있으며 </a:t>
            </a:r>
            <a:r>
              <a:rPr lang="ko-KR" altLang="en-US" sz="24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카레고리 색깔 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또한 맥도날드 이미지와는 맞지 않게 쓰여졌습니다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F4EA5-76A4-46C9-892F-EC5CA367121D}"/>
              </a:ext>
            </a:extLst>
          </p:cNvPr>
          <p:cNvSpPr txBox="1"/>
          <p:nvPr/>
        </p:nvSpPr>
        <p:spPr>
          <a:xfrm>
            <a:off x="8521567" y="4131739"/>
            <a:ext cx="34858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회원가입 창과 </a:t>
            </a:r>
            <a:r>
              <a:rPr lang="ko-KR" altLang="en-US" sz="2800" dirty="0" err="1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맥딜리버리앱이</a:t>
            </a:r>
            <a:r>
              <a:rPr lang="ko-KR" altLang="en-US" sz="2800" dirty="0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 같이 </a:t>
            </a:r>
            <a:r>
              <a:rPr lang="ko-KR" altLang="en-US" sz="2800" dirty="0" err="1">
                <a:solidFill>
                  <a:srgbClr val="C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겹쳐있으로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시각적으로 복잡해 보입니다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57FB665-46B1-1767-CB89-FF6C47C14764}"/>
              </a:ext>
            </a:extLst>
          </p:cNvPr>
          <p:cNvSpPr/>
          <p:nvPr/>
        </p:nvSpPr>
        <p:spPr>
          <a:xfrm>
            <a:off x="5680953" y="4727643"/>
            <a:ext cx="2622718" cy="83657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5AC818E-A19D-04F4-27A7-51B06F3CE4DD}"/>
              </a:ext>
            </a:extLst>
          </p:cNvPr>
          <p:cNvSpPr/>
          <p:nvPr/>
        </p:nvSpPr>
        <p:spPr>
          <a:xfrm rot="8075510">
            <a:off x="7870605" y="4436669"/>
            <a:ext cx="718394" cy="46291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90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5298C-09F9-4899-9EED-AA5DEEB9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800" dirty="0" err="1">
                <a:latin typeface="Bauhaus 93" panose="04030905020B02020C02" pitchFamily="82" charset="0"/>
              </a:rPr>
              <a:t>Tatic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8E18B-A5C3-4319-9742-70A88F41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418" y="1957445"/>
            <a:ext cx="10673592" cy="3903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dirty="0">
                <a:solidFill>
                  <a:srgbClr val="FF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인재채용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과 </a:t>
            </a:r>
            <a:r>
              <a:rPr lang="ko-KR" altLang="en-US" sz="3600" dirty="0">
                <a:solidFill>
                  <a:srgbClr val="FF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가맹점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사용자들의 접근을 용이하게 만들 필요가 있습니다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</a:p>
          <a:p>
            <a:endParaRPr lang="en-US" altLang="ko-KR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글로벌 경쟁시대에 </a:t>
            </a:r>
            <a:r>
              <a:rPr lang="ko-KR" altLang="en-US" sz="4000" dirty="0">
                <a:solidFill>
                  <a:srgbClr val="FF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외국인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들이 이용할 수 있는 </a:t>
            </a:r>
            <a:r>
              <a:rPr lang="ko-KR" altLang="en-US" sz="4000" dirty="0">
                <a:solidFill>
                  <a:srgbClr val="FF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영어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로 된 홈페이지가 필요합니다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</a:p>
          <a:p>
            <a:endParaRPr lang="en-US" altLang="ko-KR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이벤트 카테고리에는 </a:t>
            </a:r>
            <a:r>
              <a:rPr lang="ko-KR" altLang="en-US" sz="3600" dirty="0">
                <a:solidFill>
                  <a:srgbClr val="FF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현재 진행중인 행사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들만 기재하여 사용자들의 혼란을 줄이면 접근을 더욱 용이하게 할 것 입니다</a:t>
            </a:r>
            <a:r>
              <a:rPr lang="en-US" altLang="ko-KR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.</a:t>
            </a:r>
            <a:endParaRPr lang="ko-KR" altLang="en-US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B7E7D81D-8A8E-4D14-9AD0-113B2CF08449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584A8C2-985A-4E34-A222-52097BEE1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864" y="1648921"/>
            <a:ext cx="1141554" cy="125367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EF34F69-3B12-4A55-BA6F-778FEADE1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864" y="3068059"/>
            <a:ext cx="1141554" cy="125367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3613A60-34BD-4B71-8515-C1C232F72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864" y="4487197"/>
            <a:ext cx="1141554" cy="12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5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B7E7D81D-8A8E-4D14-9AD0-113B2CF08449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584A8C2-985A-4E34-A222-52097BEE1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4015" y="399559"/>
            <a:ext cx="3803030" cy="41765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025298C-09F9-4899-9EED-AA5DEEB9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89" y="4728276"/>
            <a:ext cx="8921621" cy="1612421"/>
          </a:xfrm>
        </p:spPr>
        <p:txBody>
          <a:bodyPr>
            <a:noAutofit/>
          </a:bodyPr>
          <a:lstStyle/>
          <a:p>
            <a:r>
              <a:rPr lang="en-US" altLang="ko-KR" sz="13600" dirty="0">
                <a:solidFill>
                  <a:srgbClr val="C00000"/>
                </a:solidFill>
                <a:latin typeface="Bauhaus 93" panose="04030905020B02020C02" pitchFamily="82" charset="0"/>
              </a:rPr>
              <a:t>THANK YOU</a:t>
            </a:r>
            <a:endParaRPr lang="ko-KR" altLang="en-US" sz="13600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1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8F8EE-BF90-4CCE-8841-65F21F48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9600" dirty="0">
                <a:latin typeface="Bauhaus 93" panose="04030905020B02020C02" pitchFamily="82" charset="0"/>
              </a:rPr>
              <a:t>Analysis of visitors</a:t>
            </a:r>
            <a:endParaRPr lang="ko-KR" altLang="en-US" sz="96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4B01924-8235-4CE5-98DE-00DFC2F87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15" y="1509414"/>
            <a:ext cx="6943040" cy="3599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84CFB8C6-FADF-4234-84FD-B102C10A7B4A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62B37-C00D-4ED6-A976-B38C24DCA322}"/>
              </a:ext>
            </a:extLst>
          </p:cNvPr>
          <p:cNvSpPr txBox="1"/>
          <p:nvPr/>
        </p:nvSpPr>
        <p:spPr>
          <a:xfrm>
            <a:off x="470793" y="5189033"/>
            <a:ext cx="470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세계랭킹 </a:t>
            </a:r>
            <a:r>
              <a:rPr lang="en-US" altLang="ko-KR" sz="40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92,237</a:t>
            </a:r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0CD73-273B-4C38-8772-DD5EA490CFA7}"/>
              </a:ext>
            </a:extLst>
          </p:cNvPr>
          <p:cNvSpPr txBox="1"/>
          <p:nvPr/>
        </p:nvSpPr>
        <p:spPr>
          <a:xfrm>
            <a:off x="4933723" y="5189033"/>
            <a:ext cx="428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국가랭킹 </a:t>
            </a:r>
            <a:r>
              <a:rPr lang="en-US" altLang="ko-KR" sz="40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1,437</a:t>
            </a:r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3BCBF-B499-4A0C-8FB8-59F589B9A3F9}"/>
              </a:ext>
            </a:extLst>
          </p:cNvPr>
          <p:cNvSpPr txBox="1"/>
          <p:nvPr/>
        </p:nvSpPr>
        <p:spPr>
          <a:xfrm>
            <a:off x="8981095" y="5240860"/>
            <a:ext cx="3069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카테고리 랭크 </a:t>
            </a:r>
            <a:r>
              <a:rPr lang="en-US" altLang="ko-KR" sz="36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150F69-ABD2-4BEC-990F-9124E0F2E5AC}"/>
              </a:ext>
            </a:extLst>
          </p:cNvPr>
          <p:cNvSpPr/>
          <p:nvPr/>
        </p:nvSpPr>
        <p:spPr>
          <a:xfrm>
            <a:off x="4699828" y="5859978"/>
            <a:ext cx="1207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6A7A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이탈률</a:t>
            </a:r>
            <a:endParaRPr lang="ko-KR" altLang="en-US" dirty="0">
              <a:solidFill>
                <a:srgbClr val="6A7A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dirty="0">
                <a:solidFill>
                  <a:srgbClr val="09254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41.17%</a:t>
            </a:r>
            <a:endParaRPr lang="en-US" altLang="ko-KR" b="0" i="0" dirty="0">
              <a:solidFill>
                <a:srgbClr val="092540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6023A3-D8D9-433D-BCEB-C46BBA1925E2}"/>
              </a:ext>
            </a:extLst>
          </p:cNvPr>
          <p:cNvSpPr/>
          <p:nvPr/>
        </p:nvSpPr>
        <p:spPr>
          <a:xfrm>
            <a:off x="6707983" y="5848866"/>
            <a:ext cx="2141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A7A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방문당 페이지 수</a:t>
            </a:r>
          </a:p>
          <a:p>
            <a:r>
              <a:rPr lang="en-US" altLang="ko-KR" dirty="0">
                <a:solidFill>
                  <a:srgbClr val="09254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4.08</a:t>
            </a:r>
            <a:endParaRPr lang="en-US" altLang="ko-KR" b="0" i="0" dirty="0">
              <a:solidFill>
                <a:srgbClr val="092540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8D8090-2B19-4E50-8CE5-CCD0674F1AB7}"/>
              </a:ext>
            </a:extLst>
          </p:cNvPr>
          <p:cNvSpPr/>
          <p:nvPr/>
        </p:nvSpPr>
        <p:spPr>
          <a:xfrm>
            <a:off x="9482695" y="5854959"/>
            <a:ext cx="2065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A7A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평균 방문 기간</a:t>
            </a:r>
          </a:p>
          <a:p>
            <a:r>
              <a:rPr lang="en-US" altLang="ko-KR" dirty="0">
                <a:solidFill>
                  <a:srgbClr val="09254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00:01:31</a:t>
            </a:r>
            <a:endParaRPr lang="en-US" altLang="ko-KR" b="0" i="0" dirty="0">
              <a:solidFill>
                <a:srgbClr val="092540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BD589F-3B8A-4391-9C84-AA033DBCEE89}"/>
              </a:ext>
            </a:extLst>
          </p:cNvPr>
          <p:cNvSpPr/>
          <p:nvPr/>
        </p:nvSpPr>
        <p:spPr>
          <a:xfrm>
            <a:off x="1963249" y="5846544"/>
            <a:ext cx="173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A7A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총 방문 횟수</a:t>
            </a:r>
          </a:p>
          <a:p>
            <a:r>
              <a:rPr lang="en-US" altLang="ko-KR" dirty="0">
                <a:solidFill>
                  <a:srgbClr val="09254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528.0</a:t>
            </a:r>
            <a:r>
              <a:rPr lang="ko-KR" altLang="en-US" dirty="0">
                <a:solidFill>
                  <a:srgbClr val="09254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케이</a:t>
            </a:r>
            <a:endParaRPr lang="ko-KR" altLang="en-US" b="0" i="0" dirty="0">
              <a:solidFill>
                <a:srgbClr val="092540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80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1F840-E974-416B-B25C-4ABFB513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9600" dirty="0">
                <a:latin typeface="Bauhaus 93" panose="04030905020B02020C02" pitchFamily="82" charset="0"/>
              </a:rPr>
              <a:t>Analysis of visitors</a:t>
            </a:r>
            <a:endParaRPr lang="ko-KR" altLang="en-US" sz="96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BBE30FE-F821-4CFD-9B9E-DAFCC0CB8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72" y="1923381"/>
            <a:ext cx="7748782" cy="3685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3C041958-30A8-4FFF-932E-4B2D6A71672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34AB58-12B7-4D9B-8AE7-0062A78C438A}"/>
              </a:ext>
            </a:extLst>
          </p:cNvPr>
          <p:cNvSpPr txBox="1"/>
          <p:nvPr/>
        </p:nvSpPr>
        <p:spPr>
          <a:xfrm>
            <a:off x="8366992" y="2290815"/>
            <a:ext cx="351428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글로벌 랭킹 </a:t>
            </a:r>
            <a:r>
              <a:rPr lang="en-US" altLang="ko-KR" sz="48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81,263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위에서 </a:t>
            </a:r>
            <a:r>
              <a:rPr lang="en-US" altLang="ko-KR" sz="66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92,237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위로 </a:t>
            </a:r>
            <a:r>
              <a:rPr lang="ko-KR" altLang="en-US" sz="96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저하</a:t>
            </a:r>
            <a:endParaRPr lang="ko-KR" altLang="en-US" dirty="0">
              <a:solidFill>
                <a:srgbClr val="C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99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747CF-D4F3-4E64-A41E-7F3705C62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9600" dirty="0">
                <a:latin typeface="Bauhaus 93" panose="04030905020B02020C02" pitchFamily="82" charset="0"/>
              </a:rPr>
              <a:t>Analysis of visitors</a:t>
            </a:r>
            <a:endParaRPr lang="ko-KR" altLang="en-US" sz="96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23ABCFC-91C5-457B-8D62-2B4ACBF61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4" y="1594805"/>
            <a:ext cx="6442335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77EFA055-193A-4592-A148-6C5C98C84297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E210E-0978-492D-ADD2-D2A3F99CBCA4}"/>
              </a:ext>
            </a:extLst>
          </p:cNvPr>
          <p:cNvSpPr txBox="1"/>
          <p:nvPr/>
        </p:nvSpPr>
        <p:spPr>
          <a:xfrm>
            <a:off x="7118438" y="911857"/>
            <a:ext cx="5150501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9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r>
              <a:rPr lang="ko-KR" altLang="en-US" sz="66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개월 </a:t>
            </a:r>
            <a:endParaRPr lang="en-US" altLang="ko-KR" sz="6600" dirty="0">
              <a:solidFill>
                <a:srgbClr val="C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66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동안의 </a:t>
            </a:r>
            <a:endParaRPr lang="en-US" altLang="ko-KR" sz="6600" dirty="0">
              <a:solidFill>
                <a:srgbClr val="C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66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총 방문횟수</a:t>
            </a:r>
          </a:p>
        </p:txBody>
      </p:sp>
    </p:spTree>
    <p:extLst>
      <p:ext uri="{BB962C8B-B14F-4D97-AF65-F5344CB8AC3E}">
        <p14:creationId xmlns:p14="http://schemas.microsoft.com/office/powerpoint/2010/main" val="4851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D7B3B-2923-41CF-9CA6-9A2032C8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9600" dirty="0">
                <a:latin typeface="Bauhaus 93" panose="04030905020B02020C02" pitchFamily="82" charset="0"/>
              </a:rPr>
              <a:t>Analysis of visitors</a:t>
            </a:r>
            <a:endParaRPr lang="ko-KR" altLang="en-US" sz="96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B45266-E5C8-4B27-9F07-075793948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4" y="1628544"/>
            <a:ext cx="826542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3AF1A966-F432-4358-8ED5-9B1FB3F3E941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8C2BC-ECDB-4BEC-8C5C-5EB81F7D3BB2}"/>
              </a:ext>
            </a:extLst>
          </p:cNvPr>
          <p:cNvSpPr txBox="1"/>
          <p:nvPr/>
        </p:nvSpPr>
        <p:spPr>
          <a:xfrm>
            <a:off x="8657070" y="2117865"/>
            <a:ext cx="37170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국가 타겟팅</a:t>
            </a:r>
            <a:endParaRPr lang="en-US" altLang="ko-KR" sz="4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4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66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대한</a:t>
            </a:r>
            <a:r>
              <a:rPr lang="ko-KR" altLang="en-US" sz="6600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민국</a:t>
            </a:r>
            <a:r>
              <a:rPr lang="ko-KR" altLang="en-US" sz="4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 가장 높음</a:t>
            </a:r>
          </a:p>
        </p:txBody>
      </p:sp>
    </p:spTree>
    <p:extLst>
      <p:ext uri="{BB962C8B-B14F-4D97-AF65-F5344CB8AC3E}">
        <p14:creationId xmlns:p14="http://schemas.microsoft.com/office/powerpoint/2010/main" val="325559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EE3C-D526-4C21-BB25-B7B75650E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Analysis of visitors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2D15637-7298-4710-B765-D6F29AA0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79" y="2190290"/>
            <a:ext cx="7035270" cy="3654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AFE15F1A-2711-43B2-B497-B15D79C802E6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4F3AD-C3CE-4714-B870-F971694D1DDC}"/>
              </a:ext>
            </a:extLst>
          </p:cNvPr>
          <p:cNvSpPr txBox="1"/>
          <p:nvPr/>
        </p:nvSpPr>
        <p:spPr>
          <a:xfrm>
            <a:off x="7723572" y="2238797"/>
            <a:ext cx="43284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주로 </a:t>
            </a:r>
            <a:r>
              <a:rPr lang="en-US" altLang="ko-KR" sz="48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25</a:t>
            </a:r>
            <a:r>
              <a:rPr lang="ko-KR" altLang="en-US" sz="48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</a:t>
            </a:r>
            <a:r>
              <a:rPr lang="en-US" altLang="ko-KR" sz="48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~34</a:t>
            </a:r>
            <a:r>
              <a:rPr lang="ko-KR" altLang="en-US" sz="48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연령층이 가장 방문이 많음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5ADCC-47B6-4274-B63B-31FC3BEBB91C}"/>
              </a:ext>
            </a:extLst>
          </p:cNvPr>
          <p:cNvSpPr txBox="1"/>
          <p:nvPr/>
        </p:nvSpPr>
        <p:spPr>
          <a:xfrm>
            <a:off x="7723572" y="3511208"/>
            <a:ext cx="432841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그 다음 </a:t>
            </a:r>
            <a:r>
              <a:rPr lang="en-US" altLang="ko-KR" sz="44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35</a:t>
            </a:r>
            <a:r>
              <a:rPr lang="ko-KR" altLang="en-US" sz="44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</a:t>
            </a:r>
            <a:r>
              <a:rPr lang="en-US" altLang="ko-KR" sz="44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~44</a:t>
            </a:r>
            <a:r>
              <a:rPr lang="ko-KR" altLang="en-US" sz="44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연령층이 많음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D532C-0E72-45CF-B0F1-B15549904EB1}"/>
              </a:ext>
            </a:extLst>
          </p:cNvPr>
          <p:cNvSpPr txBox="1"/>
          <p:nvPr/>
        </p:nvSpPr>
        <p:spPr>
          <a:xfrm>
            <a:off x="7581656" y="4557648"/>
            <a:ext cx="44703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주로 </a:t>
            </a:r>
            <a:r>
              <a:rPr lang="ko-KR" altLang="en-US" sz="36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여성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보다는 </a:t>
            </a:r>
            <a:r>
              <a:rPr lang="ko-KR" altLang="en-US" sz="66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남성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44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방문자수가 많음</a:t>
            </a:r>
            <a:endParaRPr lang="ko-KR" altLang="en-US" dirty="0">
              <a:solidFill>
                <a:srgbClr val="C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08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FA6EC-D39B-4BF7-9598-4778295C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7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9600" dirty="0">
                <a:latin typeface="Bauhaus 93" panose="04030905020B02020C02" pitchFamily="82" charset="0"/>
              </a:rPr>
              <a:t>Analysis of visitors</a:t>
            </a:r>
            <a:endParaRPr lang="ko-KR" altLang="en-US" sz="9600" dirty="0">
              <a:latin typeface="Bauhaus 93" panose="04030905020B02020C02" pitchFamily="82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8EC912-AC6F-454B-BA72-A2344899E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91" y="1742677"/>
            <a:ext cx="925547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바닥글 개체 틀 6">
            <a:extLst>
              <a:ext uri="{FF2B5EF4-FFF2-40B4-BE49-F238E27FC236}">
                <a16:creationId xmlns:a16="http://schemas.microsoft.com/office/drawing/2014/main" id="{BF2DDB9B-F947-4712-82AC-5FCE447B6C5F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7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3BEE6-D29B-4E80-A635-38B4D447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968" y="23584"/>
            <a:ext cx="3488094" cy="13255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Bauhaus 93" panose="04030905020B02020C02" pitchFamily="82" charset="0"/>
              </a:rPr>
              <a:t>Target</a:t>
            </a:r>
            <a:endParaRPr lang="ko-KR" altLang="en-US" sz="8800" dirty="0">
              <a:latin typeface="Bauhaus 93" panose="04030905020B02020C02" pitchFamily="82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FD30254-6AC1-4EB7-8297-B4327789AF2A}"/>
              </a:ext>
            </a:extLst>
          </p:cNvPr>
          <p:cNvSpPr txBox="1">
            <a:spLocks/>
          </p:cNvSpPr>
          <p:nvPr/>
        </p:nvSpPr>
        <p:spPr>
          <a:xfrm>
            <a:off x="1417285" y="1593332"/>
            <a:ext cx="3557387" cy="1160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uhaus 93" panose="04030905020B02020C02" pitchFamily="82" charset="0"/>
              </a:rPr>
              <a:t>Main target</a:t>
            </a:r>
            <a:endParaRPr lang="ko-KR" altLang="en-US" sz="5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DB532A7-FC49-4412-9F96-0ADE717E9930}"/>
              </a:ext>
            </a:extLst>
          </p:cNvPr>
          <p:cNvSpPr txBox="1">
            <a:spLocks/>
          </p:cNvSpPr>
          <p:nvPr/>
        </p:nvSpPr>
        <p:spPr>
          <a:xfrm>
            <a:off x="7536061" y="1427865"/>
            <a:ext cx="31766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uhaus 93" panose="04030905020B02020C02" pitchFamily="82" charset="0"/>
              </a:rPr>
              <a:t>Sub target</a:t>
            </a:r>
            <a:endParaRPr lang="ko-KR" altLang="en-US" sz="5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11" name="Picture 2" descr="C:\Users\Windows\Downloads\target-of-audience.png">
            <a:extLst>
              <a:ext uri="{FF2B5EF4-FFF2-40B4-BE49-F238E27FC236}">
                <a16:creationId xmlns:a16="http://schemas.microsoft.com/office/drawing/2014/main" id="{24F3D5B0-A724-4A75-8D6C-20293C445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540" y="29145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Windows\Downloads\audience.png">
            <a:extLst>
              <a:ext uri="{FF2B5EF4-FFF2-40B4-BE49-F238E27FC236}">
                <a16:creationId xmlns:a16="http://schemas.microsoft.com/office/drawing/2014/main" id="{B8822F38-A880-4D8A-A449-D1331405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298" y="291458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93296BB9-0AB1-45FE-A510-E3DD515D6849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2733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  <a:latin typeface="Bauhaus 93" panose="04030905020B02020C02" pitchFamily="82" charset="0"/>
              </a:rPr>
              <a:t>https://www.burgerking.co.kr/</a:t>
            </a:r>
            <a:endParaRPr lang="ko-KR" altLang="en-US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12AF1A3-AE64-4FE0-8AE5-AE5DC48C5E4C}"/>
              </a:ext>
            </a:extLst>
          </p:cNvPr>
          <p:cNvSpPr txBox="1"/>
          <p:nvPr/>
        </p:nvSpPr>
        <p:spPr>
          <a:xfrm>
            <a:off x="1123351" y="4516184"/>
            <a:ext cx="4451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dirty="0" err="1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버거킹</a:t>
            </a:r>
            <a:r>
              <a:rPr lang="ko-KR" altLang="en-US" sz="44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4400" dirty="0" err="1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딜리버리</a:t>
            </a:r>
            <a:r>
              <a:rPr lang="ko-KR" altLang="en-US" dirty="0" err="1">
                <a:latin typeface="한컴 윤체 B" panose="02020603020101020101" pitchFamily="18" charset="-127"/>
                <a:ea typeface="한컴 윤체 B" panose="02020603020101020101" pitchFamily="18" charset="-127"/>
              </a:rPr>
              <a:t>를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 이용하고 싶은 </a:t>
            </a:r>
            <a:r>
              <a:rPr lang="ko-KR" altLang="en-US" sz="3600" dirty="0">
                <a:solidFill>
                  <a:srgbClr val="00B05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고객</a:t>
            </a:r>
            <a:endParaRPr lang="ko-KR" altLang="en-US" dirty="0">
              <a:solidFill>
                <a:srgbClr val="00B05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C4F225E4-98BF-4ACE-9971-0B8D8577724C}"/>
              </a:ext>
            </a:extLst>
          </p:cNvPr>
          <p:cNvSpPr txBox="1"/>
          <p:nvPr/>
        </p:nvSpPr>
        <p:spPr>
          <a:xfrm>
            <a:off x="7536061" y="4454628"/>
            <a:ext cx="32556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dirty="0" err="1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버거킹</a:t>
            </a:r>
            <a:r>
              <a:rPr lang="ko-KR" altLang="en-US" dirty="0" err="1">
                <a:latin typeface="한컴 윤체 B" panose="02020603020101020101" pitchFamily="18" charset="-127"/>
                <a:ea typeface="한컴 윤체 B" panose="02020603020101020101" pitchFamily="18" charset="-127"/>
              </a:rPr>
              <a:t>을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36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창업 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하고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싶은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4000" dirty="0">
                <a:solidFill>
                  <a:srgbClr val="00B05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창업주</a:t>
            </a:r>
            <a:endParaRPr lang="ko-KR" altLang="en-US" dirty="0">
              <a:solidFill>
                <a:srgbClr val="00B05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06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828</Words>
  <Application>Microsoft Office PowerPoint</Application>
  <PresentationFormat>와이드스크린</PresentationFormat>
  <Paragraphs>121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SDGothic</vt:lpstr>
      <vt:lpstr>나눔스퀘어 Bold</vt:lpstr>
      <vt:lpstr>맑은 고딕</vt:lpstr>
      <vt:lpstr>한컴 윤체 B</vt:lpstr>
      <vt:lpstr>휴먼둥근헤드라인</vt:lpstr>
      <vt:lpstr>Arial</vt:lpstr>
      <vt:lpstr>Bauhaus 93</vt:lpstr>
      <vt:lpstr>Berlin Sans FB Demi</vt:lpstr>
      <vt:lpstr>Office 테마</vt:lpstr>
      <vt:lpstr>PowerPoint 프레젠테이션</vt:lpstr>
      <vt:lpstr>Brand story</vt:lpstr>
      <vt:lpstr>Analysis of visitors</vt:lpstr>
      <vt:lpstr>Analysis of visitors</vt:lpstr>
      <vt:lpstr>Analysis of visitors</vt:lpstr>
      <vt:lpstr>Analysis of visitors</vt:lpstr>
      <vt:lpstr>Analysis of visitors</vt:lpstr>
      <vt:lpstr>Analysis of visitors</vt:lpstr>
      <vt:lpstr>Target</vt:lpstr>
      <vt:lpstr>Persona</vt:lpstr>
      <vt:lpstr>Analysis </vt:lpstr>
      <vt:lpstr>Strength</vt:lpstr>
      <vt:lpstr>Strength</vt:lpstr>
      <vt:lpstr>Strength</vt:lpstr>
      <vt:lpstr>Weakness</vt:lpstr>
      <vt:lpstr>Weakness</vt:lpstr>
      <vt:lpstr>Weakness</vt:lpstr>
      <vt:lpstr>Rival</vt:lpstr>
      <vt:lpstr>Strength of rival</vt:lpstr>
      <vt:lpstr>Strength of rival</vt:lpstr>
      <vt:lpstr>Strength of rival</vt:lpstr>
      <vt:lpstr>Weakness of rival</vt:lpstr>
      <vt:lpstr>Weakness of rival</vt:lpstr>
      <vt:lpstr>Weakness of rival</vt:lpstr>
      <vt:lpstr>Tatic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EZDESIGN</dc:creator>
  <cp:lastModifiedBy>송 대건</cp:lastModifiedBy>
  <cp:revision>8</cp:revision>
  <dcterms:created xsi:type="dcterms:W3CDTF">2022-09-22T04:50:49Z</dcterms:created>
  <dcterms:modified xsi:type="dcterms:W3CDTF">2022-09-24T13:28:06Z</dcterms:modified>
</cp:coreProperties>
</file>